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65" r:id="rId2"/>
    <p:sldId id="256" r:id="rId3"/>
    <p:sldId id="257" r:id="rId4"/>
    <p:sldId id="267" r:id="rId5"/>
    <p:sldId id="266" r:id="rId6"/>
    <p:sldId id="258" r:id="rId7"/>
    <p:sldId id="269" r:id="rId8"/>
    <p:sldId id="268" r:id="rId9"/>
    <p:sldId id="259" r:id="rId10"/>
    <p:sldId id="271" r:id="rId11"/>
    <p:sldId id="270" r:id="rId12"/>
    <p:sldId id="260" r:id="rId13"/>
    <p:sldId id="279" r:id="rId14"/>
    <p:sldId id="277" r:id="rId15"/>
    <p:sldId id="278" r:id="rId16"/>
    <p:sldId id="276" r:id="rId17"/>
    <p:sldId id="275" r:id="rId18"/>
    <p:sldId id="274" r:id="rId19"/>
    <p:sldId id="273" r:id="rId20"/>
    <p:sldId id="272" r:id="rId21"/>
    <p:sldId id="261" r:id="rId22"/>
    <p:sldId id="283" r:id="rId23"/>
    <p:sldId id="282" r:id="rId24"/>
    <p:sldId id="281" r:id="rId25"/>
    <p:sldId id="280" r:id="rId26"/>
    <p:sldId id="262" r:id="rId27"/>
    <p:sldId id="289" r:id="rId28"/>
    <p:sldId id="288" r:id="rId29"/>
    <p:sldId id="287" r:id="rId30"/>
    <p:sldId id="286" r:id="rId31"/>
    <p:sldId id="284" r:id="rId32"/>
    <p:sldId id="285" r:id="rId33"/>
    <p:sldId id="263" r:id="rId34"/>
    <p:sldId id="291" r:id="rId35"/>
    <p:sldId id="290" r:id="rId36"/>
    <p:sldId id="264" r:id="rId37"/>
    <p:sldId id="292" r:id="rId38"/>
    <p:sldId id="293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31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31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88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2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400"/>
            </a:lvl2pPr>
            <a:lvl3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2000"/>
            </a:lvl3pPr>
            <a:lvl4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/>
            </a:lvl4pPr>
            <a:lvl5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600"/>
            </a:lvl5pPr>
          </a:lstStyle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300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47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062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7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22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6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24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581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D80F41-6316-4508-95DB-7AB048DD3066}" type="datetimeFigureOut">
              <a:rPr lang="zh-CN" altLang="en-US" smtClean="0"/>
              <a:t>2020/9/5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E19B1E-DA43-4BFB-8315-98B0C97B67C3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77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0195" y="1122363"/>
            <a:ext cx="10037805" cy="320250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 smtClean="0"/>
              <a:t>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章 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字处理</a:t>
            </a:r>
            <a:r>
              <a:rPr lang="zh-CN" altLang="en-US" dirty="0" smtClean="0"/>
              <a:t>软件</a:t>
            </a:r>
            <a:r>
              <a:rPr lang="en-US" altLang="zh-CN" dirty="0" smtClean="0"/>
              <a:t>Word 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5746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3.4.2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查找与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替换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“导航”窗格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高级查找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替换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78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3.4.3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文档的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校对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拼写和语法检查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自动更正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字数统计</a:t>
            </a:r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3278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3.5 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文档格式化与排版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US" altLang="zh-CN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3.5.1</a:t>
            </a:r>
            <a:r>
              <a:rPr lang="zh-CN" altLang="en-US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设置字符格式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设置字体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设置字符间距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设置文本突出显示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中要设置突出显示的文本，在“字体”组中或悬浮工具栏上单击“以不同颜色突出显示文本”按钮右侧的下拉按钮，在弹出的下拉列表中，将鼠标指针指向某种颜色时，可以在文档中看到预览效果，单击某种颜色，即可将其应用到所选文本上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若要取消文本的突出显示效果，只要在下拉列表中选择“无颜色”选项即可。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格式刷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快速清除格式</a:t>
            </a:r>
          </a:p>
        </p:txBody>
      </p:sp>
    </p:spTree>
    <p:extLst>
      <p:ext uri="{BB962C8B-B14F-4D97-AF65-F5344CB8AC3E}">
        <p14:creationId xmlns:p14="http://schemas.microsoft.com/office/powerpoint/2010/main" val="211468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3.5.2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设置段落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格式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551" y="1845734"/>
            <a:ext cx="10960444" cy="4517996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设置对齐方式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设置段落缩进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为了增强文档的层次感，提高可阅读性，可对段落设置合适的缩进。段落的缩进方式有左缩进、右缩进、首行缩进和悬挂缩进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种。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左缩进是指整个段落的左边界距离页面左侧的缩进量。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右缩进是指整个段落的右边界距离页面右侧的缩进量。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首行缩进是指段落首行第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个字符的起始位置相对段落其他行左侧的缩进量。一般文档的首行缩进量为两个字符。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悬挂缩进是指段落中除首行以外的其他行距离页面左侧的缩进量。悬挂缩进方式一般用于一些较特殊的读物，如杂志、报刊等。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设置段落缩进的具体操作一般通过“段落”对话框进行：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设置行距和段间距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中要设置间距的段落，然后打开“段落”对话框，在“缩进和间距”选项卡的“间距”栏中，通过“段前”微调框可设置段前间距，通过“段后”微调框可设置段后间距，在“行距”下拉列表框中可选择行间距大小，设置完成后单击“确定”按钮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0984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3.5.3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项目符号和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编号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添加项目符号和编号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中需要添加项目符号的段落，单击“开始”选项卡“段落”组中的“项目符号”按钮或“编号”按钮右侧的下拉按钮，在弹出的下拉列表中，将鼠标指针指向需要的项目符号或编号时，可在文档中预览应用后的效果，对其单击即可应用到所选段落中。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默认情况下，在以“一、”“</a:t>
            </a:r>
            <a:r>
              <a:rPr lang="zh-CN" altLang="en-US" sz="1600" b="1" kern="100" dirty="0">
                <a:latin typeface="方正书宋简体"/>
                <a:ea typeface="等线 Light" panose="02010600030101010101" pitchFamily="2" charset="-122"/>
                <a:sym typeface="Symbol" panose="05050102010706020507" pitchFamily="18" charset="2"/>
              </a:rPr>
              <a:t>①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”或“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a.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”等编号开始的段落中，按下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Enter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键换到下一段时，下一段会自动产生连续的编号。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添加自定义项目符号和编号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中要添加项目符号的段落，在“段落”组中单击“项目符号”按钮右侧的下拉按钮，在弹出的下拉列表中单击“定义新项目符号”选项，将打开“定义新项目符号”对话框，单击“符号”或“图片”按钮，在弹出的对话框中选择需要的符号或图片作为项目符号，然后单击“确定”按钮</a:t>
            </a:r>
            <a:r>
              <a:rPr lang="zh-CN" altLang="en-US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。</a:t>
            </a:r>
            <a:endParaRPr lang="zh-CN" altLang="en-US" sz="1600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28803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3.5.3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项目符号和编号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多级列表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对于含有多个层次的段落，为了清晰地体现其层次结构，可对其添加多级列表：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）选中需要添加多级列表的段落，然后单击“段落”组中的“多级列表”按钮，在弹出的下拉列表中选择需要的列表样式。此时所有段落的编号级别为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级，因而需要进行调整。</a:t>
            </a:r>
          </a:p>
          <a:p>
            <a:pPr lvl="2">
              <a:lnSpc>
                <a:spcPct val="150000"/>
              </a:lnSpc>
            </a:pP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）将插入点定位在应是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级列表编号的段落中，然后单击“多级列表”按钮，在弹出的下拉列表中单击“更改列表级别”选项，然后在弹出的级联列表中单击“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级”。此时，该段落的编号级别将调整为</a:t>
            </a:r>
            <a:r>
              <a:rPr lang="en-US" altLang="zh-CN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级。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0957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3.5.4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分页、分节和分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分页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分节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）分节符的类型：</a:t>
            </a:r>
          </a:p>
          <a:p>
            <a:pPr lvl="4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“下一页”：插入一个分节符，新节从下一页开始。</a:t>
            </a:r>
          </a:p>
          <a:p>
            <a:pPr lvl="4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“连续”：插入一个分节符，新节从同一页开始。</a:t>
            </a:r>
          </a:p>
          <a:p>
            <a:pPr lvl="4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“奇数页”或“偶数页”：插入一个分节符，新节从下一个奇数页或偶数页开始。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）插入分节符：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）删除分节符：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分栏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8938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3.5.5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设置页眉和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页脚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插入页眉和页脚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）在页眉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页脚编辑状态，可以直接编辑页眉和页脚的内容，也可以单击功能区中的“页码”“日期和时间”“图片”等按钮，在页眉或页脚上插入相应内容。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）在功能区的“位置”组中可以设置页眉和页脚距页面顶端或底端的距离，默认单位是厘米。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）如果想为文档的奇数页、偶数页和首页分别设置不同的页眉和页脚，就要勾选 “选项”组中的“首页不同”“奇偶页不同”选项。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如果文档已经分节，可以为文档的不同节设置不同的页眉和页脚，方法是：单击功能区“导航”组中的“上一节”“下一节”按钮，并保证“链接到前一条页眉”选项处于不选状态。设置完毕，单击功能区右侧的“关闭”按钮，即可回到文档编辑状态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设置页码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4687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3.5.6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  边框和底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纹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为字符设置边框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为段落设置边框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为文档设置页面边框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添加底纹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34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3.5.7 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应用样式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新建样式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打开文档，将插入点定位在需要应用样式的段落中，在“样式”窗格底部单击“新建样式”按钮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，打开对话框，在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“属性”栏中设置样式的名称、样式类型等参数，在“格式”栏中为新建样式设置字体、字号等格式。若需要更为详细的设置，可单击左下角的“格式”按钮，在弹出的菜单中进行相应的设置。例如，要设置段落格式，可从中选择“段落”命令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修改样式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在“样式”窗格中，将鼠标指针指向需要修改或删除的样式，单击该样式右侧的下拉按钮，在弹出的下拉菜单中选择“修改”命令，将打开“修改样式”对话框，在此按照新建样式的方法进行设置，便可实现样式的修改；若在下拉菜单中单击“从样式库中删除”命令，便可删除该样式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2825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3.1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  </a:t>
            </a:r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Office 2016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概述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06785"/>
          </a:xfrm>
        </p:spPr>
        <p:txBody>
          <a:bodyPr>
            <a:normAutofit/>
          </a:bodyPr>
          <a:lstStyle/>
          <a:p>
            <a:pPr marR="0" lvl="0" rtl="0">
              <a:lnSpc>
                <a:spcPct val="150000"/>
              </a:lnSpc>
            </a:pPr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3.1.1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Office 2016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版本及常用软件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3.1.2 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安装</a:t>
            </a:r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Office 2016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的环境要求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1.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 安装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Office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的硬件要求</a:t>
            </a:r>
          </a:p>
          <a:p>
            <a:pPr marR="0" lvl="2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2.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 安装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Office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的操作系统要求</a:t>
            </a:r>
          </a:p>
          <a:p>
            <a:pPr marR="0" lvl="0" rtl="0">
              <a:lnSpc>
                <a:spcPct val="150000"/>
              </a:lnSpc>
            </a:pPr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3.1.3 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典型字处理软件概述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1. </a:t>
            </a:r>
            <a:r>
              <a:rPr lang="zh-CN" altLang="en-US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字处理软件 </a:t>
            </a:r>
            <a:r>
              <a:rPr lang="en-US" altLang="zh-CN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Word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2. </a:t>
            </a:r>
            <a:r>
              <a:rPr lang="zh-CN" altLang="en-US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字处理软件</a:t>
            </a:r>
            <a:r>
              <a:rPr lang="en-US" altLang="zh-CN" sz="20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WPS Office</a:t>
            </a:r>
            <a:endParaRPr lang="zh-CN" altLang="en-US" sz="2000" b="1" kern="1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6338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3.5.8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版面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设计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7978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插入封面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）打开要插入封面的文档，将插入点定位在文档的任意位置，切换到“插入”选项卡，单击“页面”组中的“封面”按钮，即可在弹出的下拉列表中选择需要的封面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样式。</a:t>
            </a:r>
            <a:endParaRPr lang="zh-CN" altLang="en-US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）所选样式的封面将自动插入到文档首页，此时用户只需在提示输入信息的相应位置输入相关内容即可。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设置主题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通过使用主题，用户可以快速改变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文档的整体外观，主要包括字体、字体颜色和图形对象的效果。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页面设置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）通过功能区设置：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）通过对话框设置：</a:t>
            </a:r>
            <a:endParaRPr lang="zh-CN" altLang="en-US" b="1" kern="100" dirty="0">
              <a:latin typeface="Times New Roman" panose="02020603050405020304" pitchFamily="18" charset="0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5343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3.6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 表格制作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>
            <a:normAutofit fontScale="85000" lnSpcReduction="10000"/>
          </a:bodyPr>
          <a:lstStyle/>
          <a:p>
            <a:pPr marR="0" lvl="0" rtl="0"/>
            <a:r>
              <a:rPr lang="en-US" altLang="zh-CN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3.6.1 </a:t>
            </a:r>
            <a:r>
              <a:rPr lang="zh-CN" altLang="en-US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创建表格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插入表格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）使用虚拟表格：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）使用“插入表格”对话框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手动绘制表格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）切换到“插入”选项卡，然后单击“表格”组中的“表格”按钮，在弹出的下拉列表中单击“绘制表格”选项。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）此时鼠标指针呈笔状，将插入点定位在要插入表格的起始位置，然后按住鼠标左键并拖动，文档编辑区中将出现一个虚线框，待虚线框达到合适大小后释放鼠标，可绘制出表格的外框。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）在表格绘制状态下，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系统会自动出现“表格工具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设计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布局”选项卡，在“表格工具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设计”选项卡的“边框”组中可以设置边框线的类型、粗细和颜色；在“表格工具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布局”选项卡的“绘图”组中可以通过切换“绘制表格”和“橡皮擦”按钮来绘制、修改不规则表格。</a:t>
            </a:r>
          </a:p>
        </p:txBody>
      </p:sp>
    </p:spTree>
    <p:extLst>
      <p:ext uri="{BB962C8B-B14F-4D97-AF65-F5344CB8AC3E}">
        <p14:creationId xmlns:p14="http://schemas.microsoft.com/office/powerpoint/2010/main" val="2140462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3.6.1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创建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表格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调用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Excel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电子表格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切换到“插入”选项卡，然后单击“表格”组中的“表格”按钮，在弹出的下拉列表中单击“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Excel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电子表格”选项，文档中将自动生成一个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Excel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表格，作为一个嵌入式对象插入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文档中，并处于编辑状态，同时，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窗口的操作界面发生相应变化。此时，可利用功能区中的按钮对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Excel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表格进行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编辑。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若要退出表格的编辑状态，单击表格外的任意空白处即可。若要再次返回表格编辑状态，双击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Excel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表格即可。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使用“快速表格”功能创建表格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将光标插入点定位在需要插入表格的位置，切换到“插入”选项卡，然后单击“表格”组中的“表格”按钮，在弹出的下拉列表中单击“快速表格”选项，然后在级联列表中选择需要的样式，即可将其插入到文档中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文字和表格相互转换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）将文字转换成表格：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）将表格转换成文本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20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3.6.2 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编辑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表格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7978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选择操作区域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选择单个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单元格</a:t>
            </a:r>
            <a:r>
              <a:rPr lang="en-US" altLang="zh-CN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连续的单元格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选择分散的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单元格</a:t>
            </a:r>
            <a:r>
              <a:rPr lang="en-US" altLang="zh-CN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一行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选择一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列</a:t>
            </a:r>
            <a:r>
              <a:rPr lang="en-US" altLang="zh-CN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	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选择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整个表格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调整行高与列宽</a:t>
            </a:r>
          </a:p>
          <a:p>
            <a:pPr lvl="2">
              <a:lnSpc>
                <a:spcPct val="17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）将光标插入点定位到某个单元格内，切换到“表格工具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布局”选项卡，在“单元格大小”组中通过“高度”微调框可调整单元格所在行的行高，通过“宽度”微调框可调整单元格所在列的列宽。</a:t>
            </a:r>
          </a:p>
          <a:p>
            <a:pPr lvl="2">
              <a:lnSpc>
                <a:spcPct val="17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）选中需要调整的行或列，右击，从弹出的快捷菜单中选择“表格属性”命令，打开“表格属性”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对话框，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在对话框的各选项卡中可精确设定行高或列宽的值。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插入与删除行、列或单元格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合并与拆分单元格、表格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545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3.6.3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zh-CN" altLang="en-US" b="1" kern="100" dirty="0">
                <a:latin typeface="宋体" panose="02010600030101010101" pitchFamily="2" charset="-122"/>
                <a:sym typeface="Symbol" panose="05050102010706020507" pitchFamily="18" charset="2"/>
              </a:rPr>
              <a:t>格式化</a:t>
            </a:r>
            <a:r>
              <a:rPr lang="zh-CN" altLang="en-US" b="1" kern="100" dirty="0" smtClean="0">
                <a:latin typeface="宋体" panose="02010600030101010101" pitchFamily="2" charset="-122"/>
                <a:sym typeface="Symbol" panose="05050102010706020507" pitchFamily="18" charset="2"/>
              </a:rPr>
              <a:t>表格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设置文本对齐方式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重复标题行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设置边框与底纹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自动套用格式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4823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3.6.4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表格数据的计算与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排序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567498" cy="4629207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单元格命名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计算数据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在输入公式时应该注意的</a:t>
            </a:r>
            <a:r>
              <a:rPr lang="zh-CN" altLang="en-US" sz="2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问题：</a:t>
            </a:r>
            <a:endParaRPr lang="zh-CN" altLang="en-US" sz="2600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）公式中可以采用的运算符有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+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</a:t>
            </a:r>
            <a:r>
              <a:rPr lang="en-US" altLang="zh-CN" sz="2600" b="1" kern="100" dirty="0">
                <a:latin typeface="Times New Roman" panose="02020603050405020304" pitchFamily="18" charset="0"/>
                <a:ea typeface="等线 Light" panose="02010600030101010101" pitchFamily="2" charset="-122"/>
                <a:sym typeface="Symbol" panose="05050102010706020507" pitchFamily="18" charset="2"/>
              </a:rPr>
              <a:t>-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、*、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/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^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、％、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=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共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7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种，公式前的“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=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”不能遗漏。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）输入公式应在英文半角状态下输入，字母不区分大小写。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）输入公式时，应输入该单元格的地址，而不是单元格中的具体数值，而且参加计算的单元格中的数据应是数值型。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）公式中使用的函数可以自己输入，也可以在下面的“粘贴函数”下拉列表框中选择，然后填上相应的参数即可。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）公式计算中有三个函数参数，即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ABOVE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LEFT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RIGHT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、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BELOW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，分别表示向上、向左、向右和向下运算的方向。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计算数据更新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）单击需要更新的公式数据，该数据被罩以灰色的底纹；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2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）右击，在弹出的快捷菜单中选择“更新域”，该单元格中的数据即被重新计算。</a:t>
            </a:r>
          </a:p>
          <a:p>
            <a:pPr lvl="2">
              <a:lnSpc>
                <a:spcPct val="150000"/>
              </a:lnSpc>
            </a:pPr>
            <a:r>
              <a:rPr lang="zh-CN" altLang="en-US" sz="2600" b="1" kern="100" dirty="0">
                <a:latin typeface="方正仿宋简体"/>
                <a:sym typeface="Symbol" panose="05050102010706020507" pitchFamily="18" charset="2"/>
              </a:rPr>
              <a:t>注意：公式的更新需要逐个进行更新</a:t>
            </a:r>
            <a:r>
              <a:rPr lang="zh-CN" altLang="en-US" sz="2600" b="1" kern="100" dirty="0" smtClean="0">
                <a:latin typeface="方正仿宋简体"/>
                <a:sym typeface="Symbol" panose="05050102010706020507" pitchFamily="18" charset="2"/>
              </a:rPr>
              <a:t>。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71563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3.7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 图文混排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sz="30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3.7.1 </a:t>
            </a:r>
            <a:r>
              <a:rPr lang="zh-CN" altLang="en-US" sz="30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插入图片和联机图片</a:t>
            </a:r>
            <a:endParaRPr lang="en-US" altLang="zh-CN" sz="3000" b="0" i="0" u="none" strike="noStrike" baseline="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 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插入图片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）在打开的“插入图片”对话框中选中准备插入到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文档中的图片，然后单击“插入”按钮右侧的下拉按钮，并选择“插入和链接”命令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，选中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的图片将被插入到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文档中。当原始图片内容发生变化（文件未被移动或重命名）时，重新打开文档将看到图片已经更新（必须在关闭所有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文档后重新打开插入该图片的文档）。如果原始图片位置被移动或图片被重命名，则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文档中将保留最近的图片版本。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）如果在“插入”按钮的下拉列表中选择“链接到文件”命令，则当原始图片位置被移动或图片被重命名时，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文档中将不显示该图片。</a:t>
            </a:r>
          </a:p>
        </p:txBody>
      </p:sp>
    </p:spTree>
    <p:extLst>
      <p:ext uri="{BB962C8B-B14F-4D97-AF65-F5344CB8AC3E}">
        <p14:creationId xmlns:p14="http://schemas.microsoft.com/office/powerpoint/2010/main" val="1075731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3.7.1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插入图片和联机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图片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插入联机图片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）打开文档，将插入点定位到需要插入联机图片的位置，切换到“插入”选项卡，然后单击“插图”组中的“联机图片”按钮，打开“插入图片”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对话框。</a:t>
            </a:r>
            <a:endParaRPr lang="zh-CN" altLang="en-US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）单击在“必应图像搜索”，然后输入搜索词，或者在“搜索必应”文本框中输入搜索词，单击文本框右侧的“搜索”按钮或者回车键进行搜索，将会出现“联机图片”对话框，如图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kern="100" dirty="0">
                <a:latin typeface="Times New Roman" panose="02020603050405020304" pitchFamily="18" charset="0"/>
                <a:ea typeface="等线 Light" panose="02010600030101010101" pitchFamily="2" charset="-122"/>
                <a:sym typeface="Symbol" panose="05050102010706020507" pitchFamily="18" charset="2"/>
              </a:rPr>
              <a:t>-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83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所示。选择需要插入的联机图片，单击“插入”按钮即可将其插入到文档中。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插入屏幕截图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）截取窗口：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）截取区域：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635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3.7.2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图片格式化和图文混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排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48092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插入图片后，功能区中将出现“图片工具</a:t>
            </a:r>
            <a:r>
              <a:rPr lang="en-US" altLang="zh-CN" sz="19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/</a:t>
            </a:r>
            <a:r>
              <a:rPr lang="zh-CN" altLang="zh-CN" sz="19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格式”选项卡，通过该选项卡，可对选中的联机图片或图片进行调整颜色、设置图片样式和环绕方式等操作。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在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“调整”组中，可删除联机图片或图片的背景，以及调整联机图片或图片颜色的亮度、对比度、饱和度和色调等，甚至设置艺术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效果。</a:t>
            </a:r>
            <a:endParaRPr lang="zh-CN" altLang="zh-CN" sz="1900" b="1" kern="1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在“图片样式”组中，可对联机图片或图片应用内置样式，设置边框样式，设置阴影、映像和柔化边缘等效果，以及设置图片版式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等。</a:t>
            </a:r>
            <a:endParaRPr lang="zh-CN" altLang="zh-CN" sz="1900" b="1" kern="1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在</a:t>
            </a:r>
            <a:r>
              <a:rPr lang="en-US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“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排列</a:t>
            </a:r>
            <a:r>
              <a:rPr lang="en-US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”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组中，可对联机图片或图片进行调整位置、设置环绕方式及旋转方式等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操作。</a:t>
            </a:r>
            <a:endParaRPr lang="zh-CN" altLang="zh-CN" sz="1900" b="1" kern="1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在“大小”组中，可对联机图片或图片进行调整大小和裁剪等</a:t>
            </a: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操作。</a:t>
            </a:r>
            <a:endParaRPr lang="zh-CN" altLang="zh-CN" sz="1900" b="1" kern="100" dirty="0">
              <a:latin typeface="等线 Light" panose="02010600030101010101" pitchFamily="2" charset="-122"/>
              <a:ea typeface="等线 Light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1900" b="1" kern="100" dirty="0">
                <a:latin typeface="等线 Light" panose="02010600030101010101" pitchFamily="2" charset="-122"/>
                <a:ea typeface="等线 Light" panose="02010600030101010101" pitchFamily="2" charset="-122"/>
              </a:rPr>
              <a:t>对图片设置大小、颜色等各种格式后，若要还原为之前的状态，可在“调整”组中单击“重设图片”按钮右侧的下拉按钮，进而选择相应的命令。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6202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3.7.3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插入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形状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925844" cy="4666277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插入自选图形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编辑自选图形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组合图形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在快捷菜单中，“置于顶层”提供了三种叠放方式，这三种方式主要用来上移对象，其作用如下：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）置于顶层：将选中的对象放在所有对象的上方。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）上移一层：将选中的对象上移一层。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）浮于文字上方：将选中的对象置于文档中文字的上方。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“置于底层”中也提供了三种叠放方式，这三种方式主要用来下移对象，其作用如下：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）置于底层：将选中的对象放在所有对象的下方。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）下移一层：将选中的对象下移一层。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）衬于文字下方：将选中的对象置于文档中文字的下方。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组合对象</a:t>
            </a:r>
          </a:p>
          <a:p>
            <a:pPr lvl="2"/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按住</a:t>
            </a:r>
            <a:r>
              <a:rPr lang="en-US" altLang="zh-CN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Shift</a:t>
            </a:r>
            <a:r>
              <a:rPr lang="zh-CN" altLang="en-US" sz="23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键不放，依次单击选中需要组合的对象，然后右击其中一个对象，在弹出的快捷菜单中依次选择“组合”→“组合”命令。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3603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3.2 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使用</a:t>
            </a:r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Office 2016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</a:rPr>
              <a:t>应用程序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3.2.1 Office 2016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应用程序的启动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1.Office 2016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应用程序的启动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1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）通过“开始”菜单中的快捷方式启动：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2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）通过桌面快捷方式启动：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3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）通过关联文档启动：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2. Office 2016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</a:rPr>
              <a:t>应用程序的退出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1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）单击应用程序标题栏右侧的“关闭”按钮。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2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）右击标题栏空白处，在弹出菜单中选择“关闭”命令。</a:t>
            </a:r>
          </a:p>
          <a:p>
            <a:pPr marR="0" lvl="2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3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）在应用程序窗口中，按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Alt+F4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</a:rPr>
              <a:t>组合键。</a:t>
            </a:r>
          </a:p>
        </p:txBody>
      </p:sp>
    </p:spTree>
    <p:extLst>
      <p:ext uri="{BB962C8B-B14F-4D97-AF65-F5344CB8AC3E}">
        <p14:creationId xmlns:p14="http://schemas.microsoft.com/office/powerpoint/2010/main" val="467355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3.7.4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插入和编辑艺术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字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插入艺术字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编辑艺术字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6084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3.7.5 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文本框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插入文本框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编辑文本框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多个文本框链接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310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3.7.6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插入数学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公式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386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3.8 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文档的保护与打印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209077"/>
          </a:xfrm>
        </p:spPr>
        <p:txBody>
          <a:bodyPr>
            <a:normAutofit fontScale="85000" lnSpcReduction="20000"/>
          </a:bodyPr>
          <a:lstStyle/>
          <a:p>
            <a:pPr marR="0" lvl="0" rtl="0"/>
            <a:r>
              <a:rPr lang="en-US" altLang="zh-CN" sz="33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3.8.1 </a:t>
            </a:r>
            <a:r>
              <a:rPr lang="zh-CN" altLang="en-US" sz="33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防止文档内容丢失 </a:t>
            </a:r>
            <a:endParaRPr lang="en-US" altLang="zh-CN" sz="3300" b="0" i="0" u="none" strike="noStrike" baseline="0" dirty="0" smtClean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sym typeface="Symbol" panose="05050102010706020507" pitchFamily="18" charset="2"/>
            </a:endParaRP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自动恢复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）单击“文件”选项卡中的“选项”命令，打开“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选项”对话框。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）在对话框中切换到“保存”选项卡，选中“保存自动恢复信息时间间隔”，然后在微调框中键入或选择用于确定文件保存频率的数字。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将按这个时间间隔自动生成文档的恢复文件，保存文件越频繁，则文件在发生断电或类似情况下，可恢复的信息越多。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）选中“如果我没保存就关闭，请保留上次自动保留的版本”，单击“确定”按扭。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自动备份文档副本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）单击“文件”选项卡中的“选项”命令，打开“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Word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选项”对话框。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）在对话框中切换到“高级”选项卡，在右侧的“保存”栏下，选中“始终创建备份副本”，然后单击“确定”按钮。</a:t>
            </a:r>
          </a:p>
        </p:txBody>
      </p:sp>
    </p:spTree>
    <p:extLst>
      <p:ext uri="{BB962C8B-B14F-4D97-AF65-F5344CB8AC3E}">
        <p14:creationId xmlns:p14="http://schemas.microsoft.com/office/powerpoint/2010/main" val="9285747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3.8.2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保护文档的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安全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设置修改密码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）打开需要设置修改密码的文档，切换到“文件”选项卡，选择“另存为”命令，在“另存为”对话框中单击“工具”按钮，然后在下拉列表中选择“常规选项”，弹出“常规选项”对话框。</a:t>
            </a:r>
          </a:p>
          <a:p>
            <a:pPr lvl="2">
              <a:lnSpc>
                <a:spcPct val="150000"/>
              </a:lnSpc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）在“修改文件时的密码”文本框中输入密码，然后单击“确定”按钮，将弹出“确认密码”对话框，在文本框中再次输入密码，然后单击“确定”按钮返回“另存为”对话框，单击“保存”按钮保存设置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。</a:t>
            </a:r>
            <a:endParaRPr lang="en-US" altLang="zh-CN" b="1" kern="100" dirty="0" smtClean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2">
              <a:lnSpc>
                <a:spcPct val="150000"/>
              </a:lnSpc>
            </a:pPr>
            <a:endParaRPr lang="zh-CN" altLang="en-US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设置打开密码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90937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3.8.3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打印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文档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打印预览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打印文档</a:t>
            </a:r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9170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3.9 Word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2016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的高级应用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altLang="zh-CN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3.9.1 </a:t>
            </a:r>
            <a:r>
              <a:rPr lang="zh-CN" altLang="en-US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 邮件合并</a:t>
            </a:r>
          </a:p>
          <a:p>
            <a:pPr marR="0" lvl="2" rtl="0">
              <a:lnSpc>
                <a:spcPct val="150000"/>
              </a:lnSpc>
            </a:pPr>
            <a:r>
              <a:rPr lang="zh-CN" altLang="en-US" sz="18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邮件合并需要两部分内容，一部分是主文档，即相同部分的内容，如毕业证书正文；另一部分为数据源文件，即可变化部分，如学生姓名、所学专业等。</a:t>
            </a:r>
            <a:r>
              <a:rPr lang="zh-CN" altLang="en-US" b="1" i="0" u="none" strike="noStrike" kern="100" baseline="0" dirty="0" smtClean="0">
                <a:latin typeface="Times New Roman" panose="02020603050405020304" pitchFamily="18" charset="0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创建主文档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设置数据源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插入合并域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预览结果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邮件合并</a:t>
            </a:r>
          </a:p>
        </p:txBody>
      </p:sp>
    </p:spTree>
    <p:extLst>
      <p:ext uri="{BB962C8B-B14F-4D97-AF65-F5344CB8AC3E}">
        <p14:creationId xmlns:p14="http://schemas.microsoft.com/office/powerpoint/2010/main" val="12745677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3.9.2 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插入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目录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826990" cy="4023360"/>
          </a:xfrm>
        </p:spPr>
        <p:txBody>
          <a:bodyPr>
            <a:normAutofit/>
          </a:bodyPr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插入</a:t>
            </a:r>
            <a:r>
              <a:rPr lang="zh-CN" altLang="en-US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目录</a:t>
            </a:r>
            <a:endParaRPr lang="en-US" altLang="zh-CN" b="1" kern="100" dirty="0" smtClean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pPr lvl="1"/>
            <a:endParaRPr lang="zh-CN" altLang="en-US" b="1" kern="100" dirty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更新目录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）将光标插入点定位在目录列表中，切换到“引用”选项卡，然后单击“目录”组中的“更新目录”按钮。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）在弹出的“更新目录”对话框中根据需要进行选择</a:t>
            </a:r>
            <a:r>
              <a:rPr lang="zh-CN" altLang="en-US" sz="18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，然后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单击“确定”按钮即可。右击目录列表，在快捷菜单中选择“更新域”命令，也可以实现目录的更新</a:t>
            </a:r>
            <a:r>
              <a:rPr lang="zh-CN" altLang="en-US" sz="18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。</a:t>
            </a:r>
            <a:endParaRPr lang="en-US" altLang="zh-CN" sz="1800" b="1" kern="100" dirty="0" smtClean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2">
              <a:lnSpc>
                <a:spcPct val="150000"/>
              </a:lnSpc>
            </a:pPr>
            <a:endParaRPr lang="zh-CN" altLang="en-US" sz="1800" b="1" kern="100" dirty="0">
              <a:latin typeface="等线 Light" panose="02010600030101010101" pitchFamily="2" charset="-122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删除目录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39052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3.9.3 </a:t>
            </a: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审阅与修订</a:t>
            </a:r>
            <a:r>
              <a:rPr lang="zh-CN" altLang="en-US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文档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使用</a:t>
            </a:r>
            <a:r>
              <a:rPr lang="zh-CN" altLang="en-US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批注</a:t>
            </a:r>
            <a:endParaRPr lang="en-US" altLang="zh-CN" b="1" kern="100" dirty="0" smtClean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pPr lvl="1"/>
            <a:endParaRPr lang="zh-CN" altLang="en-US" b="1" kern="100" dirty="0">
              <a:latin typeface="等线" panose="02010600030101010101" pitchFamily="2" charset="-122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修订文档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）修订文档：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）设置修订选项：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）显示修订标记状态：</a:t>
            </a:r>
          </a:p>
          <a:p>
            <a:pPr lvl="2">
              <a:lnSpc>
                <a:spcPct val="150000"/>
              </a:lnSpc>
            </a:pP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sz="18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）更改文档：</a:t>
            </a:r>
            <a:endParaRPr lang="zh-CN" altLang="en-US" sz="1800" b="1" kern="100" dirty="0">
              <a:latin typeface="Times New Roman" panose="02020603050405020304" pitchFamily="18" charset="0"/>
              <a:ea typeface="等线 Light" panose="02010600030101010101" pitchFamily="2" charset="-122"/>
              <a:sym typeface="Symbol" panose="05050102010706020507" pitchFamily="18" charset="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931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7279" y="286603"/>
            <a:ext cx="10283293" cy="1450757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</a:rPr>
              <a:t>3.2.2 Office 2016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应用程序界面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</a:rPr>
              <a:t>结构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1.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 标题栏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 功能区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 文档编辑区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4.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</a:rPr>
              <a:t> 状态栏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397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3.2.4 Office 2016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的文档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操作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79" y="1845733"/>
            <a:ext cx="10962915" cy="4542709"/>
          </a:xfrm>
        </p:spPr>
        <p:txBody>
          <a:bodyPr>
            <a:normAutofit/>
          </a:bodyPr>
          <a:lstStyle/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Office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应用程序创建文档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）保存新建文档：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）保存修改的已有文档：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）另存文档：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）自动保存文档：</a:t>
            </a:r>
          </a:p>
          <a:p>
            <a:pPr lvl="1"/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Office 2016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应用程序文档的打开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）在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Office 2016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应用程序窗口中，单击“文件”选项卡切换到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Backstage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视图，然后在左侧窗格中单击“打开”命令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）使用快捷键</a:t>
            </a:r>
            <a:r>
              <a:rPr lang="en-US" altLang="zh-CN" sz="1600" b="1" kern="100" dirty="0" err="1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Ctrl+O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或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Ctrl+F12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打开。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）若在快速访问工具栏中添加了“打开”按钮，则单击“打开”按钮。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）若在“打开”窗口中，选择“最近”，则可打开近期使用过或编辑过的文档。</a:t>
            </a:r>
          </a:p>
        </p:txBody>
      </p:sp>
    </p:spTree>
    <p:extLst>
      <p:ext uri="{BB962C8B-B14F-4D97-AF65-F5344CB8AC3E}">
        <p14:creationId xmlns:p14="http://schemas.microsoft.com/office/powerpoint/2010/main" val="169879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3.3 Word 2016</a:t>
            </a:r>
            <a:r>
              <a:rPr lang="zh-CN" altLang="en-US" b="1" i="0" u="none" strike="noStrike" kern="2200" baseline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的概述</a:t>
            </a:r>
            <a:endParaRPr lang="zh-CN" altLang="en-US" b="1" i="0" u="none" strike="noStrike" kern="2200" baseline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79780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3.3.1</a:t>
            </a:r>
            <a:r>
              <a:rPr lang="zh-CN" altLang="en-US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的主要功能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配合</a:t>
            </a: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Windows 10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的改变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便利的组件进入界面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主题色彩新增彩色和黑色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界面扁平化，新增触摸模式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5.Clippy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助手回归</a:t>
            </a: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—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</a:t>
            </a: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Tell Me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”搜索栏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6.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改进的“文件”菜单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7.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手写公式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8</a:t>
            </a:r>
            <a:r>
              <a:rPr lang="en-US" altLang="zh-CN" b="1" i="0" u="none" strike="noStrike" kern="100" baseline="0" dirty="0" smtClean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简化文件分享操作</a:t>
            </a:r>
          </a:p>
          <a:p>
            <a:pPr marR="0" lvl="1" rtl="0">
              <a:lnSpc>
                <a:spcPct val="150000"/>
              </a:lnSpc>
            </a:pPr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9.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“插入”选项卡增加了“加载项”组</a:t>
            </a:r>
          </a:p>
        </p:txBody>
      </p:sp>
    </p:spTree>
    <p:extLst>
      <p:ext uri="{BB962C8B-B14F-4D97-AF65-F5344CB8AC3E}">
        <p14:creationId xmlns:p14="http://schemas.microsoft.com/office/powerpoint/2010/main" val="1929109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3.3.2 Word 2016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的窗口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界面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“开始”选项卡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“插入”选项卡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“设计”选项卡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“布局”选项卡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“引用”选项卡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6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“邮件”选项卡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7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“审阅”选项卡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8</a:t>
            </a:r>
            <a:r>
              <a:rPr lang="en-US" altLang="zh-CN" b="1" kern="100" dirty="0">
                <a:latin typeface="Times New Roman" panose="02020603050405020304" pitchFamily="18" charset="0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“视图”选项卡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38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3.3.3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文档</a:t>
            </a:r>
            <a:r>
              <a:rPr lang="zh-CN" altLang="en-US" dirty="0" smtClean="0">
                <a:solidFill>
                  <a:srgbClr val="000000"/>
                </a:solidFill>
                <a:latin typeface="宋体" panose="02010600030101010101" pitchFamily="2" charset="-122"/>
                <a:sym typeface="Symbol" panose="05050102010706020507" pitchFamily="18" charset="2"/>
              </a:rPr>
              <a:t>视图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zh-CN" b="1" kern="10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页面视图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阅读视图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．</a:t>
            </a: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Web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版式视图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大纲视图</a:t>
            </a:r>
          </a:p>
          <a:p>
            <a:pPr lvl="1">
              <a:lnSpc>
                <a:spcPct val="150000"/>
              </a:lnSpc>
            </a:pPr>
            <a:r>
              <a:rPr lang="en-US" altLang="zh-CN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5. </a:t>
            </a:r>
            <a:r>
              <a:rPr lang="zh-CN" altLang="en-US" b="1" kern="100" dirty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草稿</a:t>
            </a:r>
            <a:endParaRPr lang="zh-CN" altLang="en-US" b="1" kern="100" dirty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0792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7280" y="679622"/>
            <a:ext cx="10058400" cy="1057738"/>
          </a:xfrm>
        </p:spPr>
        <p:txBody>
          <a:bodyPr/>
          <a:lstStyle/>
          <a:p>
            <a:pPr marR="0" rtl="0"/>
            <a:r>
              <a:rPr lang="en-US" altLang="zh-CN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3.4</a:t>
            </a:r>
            <a:r>
              <a:rPr lang="zh-CN" altLang="en-US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</a:t>
            </a:r>
            <a:r>
              <a:rPr lang="en-US" altLang="zh-CN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Word 2016</a:t>
            </a:r>
            <a:r>
              <a:rPr lang="zh-CN" altLang="en-US" b="1" i="0" u="none" strike="noStrike" kern="22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的基本操作</a:t>
            </a:r>
            <a:endParaRPr lang="zh-CN" altLang="en-US" b="1" i="0" u="none" strike="noStrike" kern="2200" baseline="0" dirty="0" smtClean="0">
              <a:latin typeface="Times New Roman" panose="02020603050405020304" pitchFamily="18" charset="0"/>
              <a:ea typeface="等线" panose="02010600030101010101" pitchFamily="2" charset="-122"/>
              <a:sym typeface="Symbol" panose="05050102010706020507" pitchFamily="18" charset="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30352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US" altLang="zh-CN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3.4.1</a:t>
            </a:r>
            <a:r>
              <a:rPr lang="zh-CN" altLang="en-US" sz="2800" b="0" i="0" u="none" strike="noStrike" baseline="0" dirty="0" smtClean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Symbol" panose="05050102010706020507" pitchFamily="18" charset="2"/>
              </a:rPr>
              <a:t>文档的编辑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1.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输入文本内容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2.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在文档中插入符号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3.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选择文本</a:t>
            </a:r>
          </a:p>
          <a:p>
            <a:pPr lvl="2">
              <a:lnSpc>
                <a:spcPct val="16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）选择连续的文本：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	</a:t>
            </a:r>
            <a:r>
              <a:rPr lang="en-US" altLang="zh-CN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）选择分散文本：</a:t>
            </a:r>
          </a:p>
          <a:p>
            <a:pPr lvl="2">
              <a:lnSpc>
                <a:spcPct val="16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3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）选择一行：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	</a:t>
            </a:r>
            <a:r>
              <a:rPr lang="en-US" altLang="zh-CN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4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）选择垂直文本：</a:t>
            </a:r>
          </a:p>
          <a:p>
            <a:pPr lvl="2">
              <a:lnSpc>
                <a:spcPct val="160000"/>
              </a:lnSpc>
            </a:pP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6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）选择整篇文档：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	</a:t>
            </a:r>
            <a:r>
              <a:rPr lang="en-US" altLang="zh-CN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sz="1600" b="1" kern="10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7</a:t>
            </a:r>
            <a:r>
              <a:rPr lang="zh-CN" altLang="en-US" sz="1600" b="1" kern="100" dirty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）通过样式选择文本：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4. 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文本的移动和复制</a:t>
            </a:r>
          </a:p>
          <a:p>
            <a:pPr marR="0" lvl="2" rtl="0">
              <a:lnSpc>
                <a:spcPct val="160000"/>
              </a:lnSpc>
            </a:pP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1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）利用剪贴板移动或复制文本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：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	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（</a:t>
            </a:r>
            <a:r>
              <a:rPr lang="en-US" altLang="zh-CN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2</a:t>
            </a:r>
            <a:r>
              <a:rPr lang="zh-CN" altLang="en-US" sz="1600" b="1" i="0" u="none" strike="noStrike" kern="100" baseline="0" dirty="0" smtClean="0">
                <a:latin typeface="等线 Light" panose="02010600030101010101" pitchFamily="2" charset="-122"/>
                <a:ea typeface="等线 Light" panose="02010600030101010101" pitchFamily="2" charset="-122"/>
                <a:sym typeface="Symbol" panose="05050102010706020507" pitchFamily="18" charset="2"/>
              </a:rPr>
              <a:t>）利用鼠标拖放操作移动或复制文本：</a:t>
            </a:r>
          </a:p>
          <a:p>
            <a:pPr marR="0" lvl="1" rtl="0"/>
            <a:r>
              <a:rPr lang="en-US" altLang="zh-CN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5.</a:t>
            </a:r>
            <a:r>
              <a:rPr lang="zh-CN" altLang="en-US" b="1" i="0" u="none" strike="noStrike" kern="100" baseline="0" dirty="0" smtClean="0">
                <a:latin typeface="等线" panose="02010600030101010101" pitchFamily="2" charset="-122"/>
                <a:ea typeface="等线" panose="02010600030101010101" pitchFamily="2" charset="-122"/>
                <a:sym typeface="Symbol" panose="05050102010706020507" pitchFamily="18" charset="2"/>
              </a:rPr>
              <a:t> 删除文本</a:t>
            </a:r>
          </a:p>
        </p:txBody>
      </p:sp>
    </p:spTree>
    <p:extLst>
      <p:ext uri="{BB962C8B-B14F-4D97-AF65-F5344CB8AC3E}">
        <p14:creationId xmlns:p14="http://schemas.microsoft.com/office/powerpoint/2010/main" val="196563534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</TotalTime>
  <Words>3997</Words>
  <Application>Microsoft Office PowerPoint</Application>
  <PresentationFormat>宽屏</PresentationFormat>
  <Paragraphs>276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8" baseType="lpstr">
      <vt:lpstr>等线</vt:lpstr>
      <vt:lpstr>等线 Light</vt:lpstr>
      <vt:lpstr>方正仿宋简体</vt:lpstr>
      <vt:lpstr>方正书宋简体</vt:lpstr>
      <vt:lpstr>宋体</vt:lpstr>
      <vt:lpstr>Calibri</vt:lpstr>
      <vt:lpstr>Calibri Light</vt:lpstr>
      <vt:lpstr>Symbol</vt:lpstr>
      <vt:lpstr>Times New Roman</vt:lpstr>
      <vt:lpstr>回顾</vt:lpstr>
      <vt:lpstr>第3章   字处理软件Word 2016</vt:lpstr>
      <vt:lpstr>3.1  Office 2016概述</vt:lpstr>
      <vt:lpstr>3.2 使用Office 2016应用程序</vt:lpstr>
      <vt:lpstr>3.2.2 Office 2016应用程序界面结构</vt:lpstr>
      <vt:lpstr>3.2.4 Office 2016的文档操作</vt:lpstr>
      <vt:lpstr>3.3 Word 2016的概述</vt:lpstr>
      <vt:lpstr>3.3.2 Word 2016的窗口界面</vt:lpstr>
      <vt:lpstr>3.3.3 Word 2016文档视图</vt:lpstr>
      <vt:lpstr>3.4 Word 2016的基本操作</vt:lpstr>
      <vt:lpstr>3.4.2 查找与替换</vt:lpstr>
      <vt:lpstr>3.4.3 文档的校对</vt:lpstr>
      <vt:lpstr>3.5 文档格式化与排版</vt:lpstr>
      <vt:lpstr>3.5.2 设置段落格式</vt:lpstr>
      <vt:lpstr>3.5.3 项目符号和编号</vt:lpstr>
      <vt:lpstr>3.5.3 项目符号和编号</vt:lpstr>
      <vt:lpstr>3.5.4 分页、分节和分栏</vt:lpstr>
      <vt:lpstr>3.5.5设置页眉和页脚</vt:lpstr>
      <vt:lpstr>3.5.6  边框和底纹</vt:lpstr>
      <vt:lpstr>3.5.7 样式</vt:lpstr>
      <vt:lpstr>3.5.8 版面设计</vt:lpstr>
      <vt:lpstr>3.6  表格制作</vt:lpstr>
      <vt:lpstr>3.6.1 创建表格</vt:lpstr>
      <vt:lpstr>3.6.2 编辑表格</vt:lpstr>
      <vt:lpstr>3.6.3 格式化表格</vt:lpstr>
      <vt:lpstr>3.6.4 表格数据的计算与排序</vt:lpstr>
      <vt:lpstr>3.7  图文混排</vt:lpstr>
      <vt:lpstr>3.7.1 插入图片和联机图片</vt:lpstr>
      <vt:lpstr>3.7.2 图片格式化和图文混排</vt:lpstr>
      <vt:lpstr>3.7.3 插入形状</vt:lpstr>
      <vt:lpstr>3.7.4 插入和编辑艺术字</vt:lpstr>
      <vt:lpstr>3.7.5 文本框</vt:lpstr>
      <vt:lpstr>3.7.6 插入数学公式</vt:lpstr>
      <vt:lpstr>3.8 文档的保护与打印</vt:lpstr>
      <vt:lpstr>3.8.2 保护文档的安全</vt:lpstr>
      <vt:lpstr>3.8.3 打印文档</vt:lpstr>
      <vt:lpstr>3.9 Word 2016的高级应用</vt:lpstr>
      <vt:lpstr>3.9.2 插入目录</vt:lpstr>
      <vt:lpstr>3.9.3 审阅与修订文档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  字处理软件Word 2016</dc:title>
  <dc:creator>eyi0213@sina.com</dc:creator>
  <cp:lastModifiedBy>eyi0213@sina.com</cp:lastModifiedBy>
  <cp:revision>6</cp:revision>
  <dcterms:created xsi:type="dcterms:W3CDTF">2020-09-03T02:22:22Z</dcterms:created>
  <dcterms:modified xsi:type="dcterms:W3CDTF">2020-09-05T12:25:25Z</dcterms:modified>
</cp:coreProperties>
</file>